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  <p:embeddedFont>
      <p:font typeface="Caladea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42" Type="http://schemas.openxmlformats.org/officeDocument/2006/relationships/font" Target="fonts/Caladea-bold.fntdata"/><Relationship Id="rId41" Type="http://schemas.openxmlformats.org/officeDocument/2006/relationships/font" Target="fonts/Caladea-regular.fntdata"/><Relationship Id="rId22" Type="http://schemas.openxmlformats.org/officeDocument/2006/relationships/slide" Target="slides/slide17.xml"/><Relationship Id="rId44" Type="http://schemas.openxmlformats.org/officeDocument/2006/relationships/font" Target="fonts/Caladea-boldItalic.fntdata"/><Relationship Id="rId21" Type="http://schemas.openxmlformats.org/officeDocument/2006/relationships/slide" Target="slides/slide16.xml"/><Relationship Id="rId43" Type="http://schemas.openxmlformats.org/officeDocument/2006/relationships/font" Target="fonts/Caladea-italic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.fntdata"/><Relationship Id="rId23" Type="http://schemas.openxmlformats.org/officeDocument/2006/relationships/slide" Target="slides/slide18.xml"/><Relationship Id="rId45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erriweather-boldItalic.fntdata"/><Relationship Id="rId25" Type="http://schemas.openxmlformats.org/officeDocument/2006/relationships/slide" Target="slides/slide20.xml"/><Relationship Id="rId47" Type="http://schemas.openxmlformats.org/officeDocument/2006/relationships/font" Target="fonts/Merriweather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9ab36d18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9ab36d18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9ab36d1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9ab36d1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9ab36d18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9ab36d18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9ab36d1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9ab36d1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9ab36d1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9ab36d1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9ab36d1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9ab36d1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9ab36d1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9ab36d1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9ab36d18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9ab36d18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9ab36d18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9ab36d18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9ab36d18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9ab36d18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8ec7f3b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c8ec7f3b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9ab36d18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9ab36d1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9ab36d18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9ab36d18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9ab36d18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9ab36d18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9ab36d18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9ab36d18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9ab36d1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9ab36d1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c8ec7f3bd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c8ec7f3bd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9ab36d1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9ab36d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9ab36d1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9ab36d1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9ab36d1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9ab36d1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9ab36d1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9ab36d1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9ab36d18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9ab36d18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9ab36d18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9ab36d18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9ab36d18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9ab36d18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3.png"/><Relationship Id="rId13" Type="http://schemas.openxmlformats.org/officeDocument/2006/relationships/image" Target="../media/image34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40.png"/><Relationship Id="rId16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18" Type="http://schemas.openxmlformats.org/officeDocument/2006/relationships/image" Target="../media/image37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5.png"/><Relationship Id="rId13" Type="http://schemas.openxmlformats.org/officeDocument/2006/relationships/image" Target="../media/image48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5" Type="http://schemas.openxmlformats.org/officeDocument/2006/relationships/image" Target="../media/image41.png"/><Relationship Id="rId14" Type="http://schemas.openxmlformats.org/officeDocument/2006/relationships/image" Target="../media/image44.png"/><Relationship Id="rId17" Type="http://schemas.openxmlformats.org/officeDocument/2006/relationships/image" Target="../media/image50.png"/><Relationship Id="rId16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311700" y="744575"/>
            <a:ext cx="8520600" cy="157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Capstone Project - 3</a:t>
            </a:r>
            <a:endParaRPr b="1" sz="55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11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Type - Unsupervised</a:t>
            </a:r>
            <a:endParaRPr b="1" sz="2911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11700" y="2401350"/>
            <a:ext cx="85206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EDA on Netflix Movie &amp; TV Shows Clustering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By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Ashutosh Kumar</a:t>
            </a:r>
            <a:endParaRPr b="1" sz="1600"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(Cohort Istanbul)</a:t>
            </a:r>
            <a:endParaRPr b="1" sz="1600"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699" y="3553350"/>
            <a:ext cx="4673949" cy="1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74925"/>
            <a:ext cx="1235226" cy="12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625" y="3665513"/>
            <a:ext cx="1235226" cy="12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2"/>
          <p:cNvSpPr txBox="1"/>
          <p:nvPr/>
        </p:nvSpPr>
        <p:spPr>
          <a:xfrm>
            <a:off x="398068" y="380026"/>
            <a:ext cx="56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(Country column)</a:t>
            </a:r>
            <a:endParaRPr/>
          </a:p>
        </p:txBody>
      </p:sp>
      <p:sp>
        <p:nvSpPr>
          <p:cNvPr id="370" name="Google Shape;370;p22"/>
          <p:cNvSpPr txBox="1"/>
          <p:nvPr/>
        </p:nvSpPr>
        <p:spPr>
          <a:xfrm>
            <a:off x="1027175" y="3876845"/>
            <a:ext cx="700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 txBox="1"/>
          <p:nvPr/>
        </p:nvSpPr>
        <p:spPr>
          <a:xfrm>
            <a:off x="398075" y="3751375"/>
            <a:ext cx="85329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highest number of count were based out of the United State, followed by India and</a:t>
            </a:r>
            <a:r>
              <a:rPr lang="en" sz="1600"/>
              <a:t> </a:t>
            </a:r>
            <a:r>
              <a:rPr lang="en"/>
              <a:t>United Kingdom.</a:t>
            </a:r>
            <a:endParaRPr/>
          </a:p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 India and United State, a greater number of movie present compared to TV show.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Greater number of count in TV shows belong from South Korea and Japan.</a:t>
            </a:r>
            <a:endParaRPr sz="1600"/>
          </a:p>
        </p:txBody>
      </p:sp>
      <p:pic>
        <p:nvPicPr>
          <p:cNvPr id="372" name="Google Shape;3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75" y="857875"/>
            <a:ext cx="7726700" cy="26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/>
        </p:nvSpPr>
        <p:spPr>
          <a:xfrm>
            <a:off x="398068" y="380026"/>
            <a:ext cx="60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(Release_Year column)</a:t>
            </a:r>
            <a:endParaRPr/>
          </a:p>
        </p:txBody>
      </p:sp>
      <p:sp>
        <p:nvSpPr>
          <p:cNvPr id="379" name="Google Shape;379;p23"/>
          <p:cNvSpPr txBox="1"/>
          <p:nvPr/>
        </p:nvSpPr>
        <p:spPr>
          <a:xfrm>
            <a:off x="511550" y="3912500"/>
            <a:ext cx="80355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Netflix has greater number of new movies / TV shows than the old one</a:t>
            </a:r>
            <a:r>
              <a:rPr lang="en" sz="1600"/>
              <a:t>s. </a:t>
            </a:r>
            <a:endParaRPr sz="1600"/>
          </a:p>
          <a:p>
            <a:pPr indent="-330200" lvl="0" marL="45720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Highest number of movie/shows are released in Netflix in between 2015-2020 and highest number of count belong from 2018 year.</a:t>
            </a:r>
            <a:endParaRPr sz="1600"/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75" y="967375"/>
            <a:ext cx="7914651" cy="26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4"/>
          <p:cNvSpPr txBox="1"/>
          <p:nvPr/>
        </p:nvSpPr>
        <p:spPr>
          <a:xfrm>
            <a:off x="390144" y="274341"/>
            <a:ext cx="557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(Rating column)</a:t>
            </a:r>
            <a:endParaRPr/>
          </a:p>
        </p:txBody>
      </p:sp>
      <p:sp>
        <p:nvSpPr>
          <p:cNvPr id="387" name="Google Shape;387;p24"/>
          <p:cNvSpPr txBox="1"/>
          <p:nvPr/>
        </p:nvSpPr>
        <p:spPr>
          <a:xfrm>
            <a:off x="124700" y="808350"/>
            <a:ext cx="17904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TV-MA : Mature Adults</a:t>
            </a:r>
            <a:endParaRPr sz="1700"/>
          </a:p>
          <a:p>
            <a:pPr indent="-323850" lvl="0" marL="45720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 : Adults</a:t>
            </a:r>
            <a:endParaRPr sz="1500"/>
          </a:p>
          <a:p>
            <a:pPr indent="-323850" lvl="0" marL="45720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PG-13 : Teens</a:t>
            </a:r>
            <a:endParaRPr sz="1500"/>
          </a:p>
          <a:p>
            <a:pPr indent="-323850" lvl="0" marL="45720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TV-14 : Young Adults</a:t>
            </a:r>
            <a:endParaRPr sz="1700"/>
          </a:p>
          <a:p>
            <a:pPr indent="-323850" lvl="0" marL="45720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TV-PG : Older Kids</a:t>
            </a:r>
            <a:endParaRPr sz="1700"/>
          </a:p>
          <a:p>
            <a:pPr indent="-323850" lvl="0" marL="45720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NR : Adults</a:t>
            </a:r>
            <a:endParaRPr sz="17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TV-G : Kids</a:t>
            </a:r>
            <a:endParaRPr sz="1700"/>
          </a:p>
          <a:p>
            <a:pPr indent="-323850" lvl="0" marL="45720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TV-Y : Kids</a:t>
            </a:r>
            <a:endParaRPr sz="1700"/>
          </a:p>
          <a:p>
            <a:pPr indent="-323850" lvl="0" marL="45720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TV-Y7 : Older Kids</a:t>
            </a:r>
            <a:endParaRPr sz="1700"/>
          </a:p>
          <a:p>
            <a:pPr indent="-323850" lvl="0" marL="45720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PG : Older Kids</a:t>
            </a:r>
            <a:endParaRPr sz="1700"/>
          </a:p>
          <a:p>
            <a:pPr indent="0" lvl="0" marL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8" name="Google Shape;388;p24"/>
          <p:cNvSpPr txBox="1"/>
          <p:nvPr/>
        </p:nvSpPr>
        <p:spPr>
          <a:xfrm>
            <a:off x="2429875" y="3451050"/>
            <a:ext cx="65166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Most of the Movies and tv shows have rating of TV-MA (Mature </a:t>
            </a:r>
            <a:r>
              <a:rPr lang="en" sz="1500"/>
              <a:t>Audience) then followed by TV-14 (younger audience).</a:t>
            </a:r>
            <a:endParaRPr sz="1500"/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Highest number of rating given for the movies it is obvious because of</a:t>
            </a:r>
            <a:r>
              <a:rPr lang="en" sz="1700"/>
              <a:t> </a:t>
            </a:r>
            <a:r>
              <a:rPr lang="en" sz="1500"/>
              <a:t>highest number of category belong from Movie class as we can seen in</a:t>
            </a:r>
            <a:r>
              <a:rPr lang="en" sz="1700"/>
              <a:t> </a:t>
            </a:r>
            <a:r>
              <a:rPr lang="en" sz="1500"/>
              <a:t>type column.</a:t>
            </a:r>
            <a:endParaRPr sz="1500"/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70C0"/>
              </a:solidFill>
            </a:endParaRPr>
          </a:p>
        </p:txBody>
      </p:sp>
      <p:pic>
        <p:nvPicPr>
          <p:cNvPr id="389" name="Google Shape;3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25" y="751300"/>
            <a:ext cx="6692823" cy="25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/>
          <p:cNvSpPr txBox="1"/>
          <p:nvPr/>
        </p:nvSpPr>
        <p:spPr>
          <a:xfrm>
            <a:off x="551688" y="209718"/>
            <a:ext cx="643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(Listed_IN [genre] column)</a:t>
            </a:r>
            <a:endParaRPr/>
          </a:p>
        </p:txBody>
      </p:sp>
      <p:sp>
        <p:nvSpPr>
          <p:cNvPr id="396" name="Google Shape;396;p25"/>
          <p:cNvSpPr txBox="1"/>
          <p:nvPr/>
        </p:nvSpPr>
        <p:spPr>
          <a:xfrm>
            <a:off x="477975" y="3800950"/>
            <a:ext cx="7929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Highest number of genre belong from International movies, Dramas, Comedies, respectively</a:t>
            </a:r>
            <a:r>
              <a:rPr lang="en" sz="1600"/>
              <a:t>.</a:t>
            </a:r>
            <a:endParaRPr sz="1600"/>
          </a:p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Least number of genre belong from Classic &amp; Cult TV, TV Thriller, Stand-Up comedy and Talk show.</a:t>
            </a:r>
            <a:endParaRPr sz="1800"/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97" name="Google Shape;3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25" y="652625"/>
            <a:ext cx="6963048" cy="29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 txBox="1"/>
          <p:nvPr/>
        </p:nvSpPr>
        <p:spPr>
          <a:xfrm>
            <a:off x="419850" y="239050"/>
            <a:ext cx="279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Modeling Approach:</a:t>
            </a:r>
            <a:endParaRPr sz="1500"/>
          </a:p>
        </p:txBody>
      </p:sp>
      <p:sp>
        <p:nvSpPr>
          <p:cNvPr id="404" name="Google Shape;404;p26"/>
          <p:cNvSpPr txBox="1"/>
          <p:nvPr/>
        </p:nvSpPr>
        <p:spPr>
          <a:xfrm>
            <a:off x="419850" y="571075"/>
            <a:ext cx="8172900" cy="22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 Select the attributes based on which you want to cluster the shows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2. Text preprocessing: Remove all stop words and punctuation marks, convert all textual data to</a:t>
            </a:r>
            <a:endParaRPr sz="1600"/>
          </a:p>
          <a:p>
            <a:pPr indent="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lowercase.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 Stemming to generate a meaningful word out of corpus of words.</a:t>
            </a:r>
            <a:endParaRPr sz="1600"/>
          </a:p>
          <a:p>
            <a:pPr indent="0" lvl="0" marL="0" marR="0" rtl="0" algn="l">
              <a:lnSpc>
                <a:spcPct val="120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4. Tokenization of corpus and Word vectorization</a:t>
            </a:r>
            <a:endParaRPr sz="1600"/>
          </a:p>
          <a:p>
            <a:pPr indent="0" lvl="0" marL="0" marR="0" rtl="0" algn="l">
              <a:lnSpc>
                <a:spcPct val="12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5. Dimensionality reduction</a:t>
            </a:r>
            <a:endParaRPr sz="16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6. Use different algorithms to cluster the movies, obtain the optimal number of clusters using</a:t>
            </a:r>
            <a:endParaRPr sz="1600"/>
          </a:p>
          <a:p>
            <a:pPr indent="0" lvl="0" marL="22860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different techniques.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Build optimal number of clusters and visualize the contents of each cluster using word clouds.</a:t>
            </a:r>
            <a:endParaRPr/>
          </a:p>
        </p:txBody>
      </p:sp>
      <p:sp>
        <p:nvSpPr>
          <p:cNvPr id="405" name="Google Shape;405;p26"/>
          <p:cNvSpPr txBox="1"/>
          <p:nvPr/>
        </p:nvSpPr>
        <p:spPr>
          <a:xfrm>
            <a:off x="436593" y="2903162"/>
            <a:ext cx="1175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Cluster:</a:t>
            </a:r>
            <a:endParaRPr sz="1500"/>
          </a:p>
        </p:txBody>
      </p:sp>
      <p:sp>
        <p:nvSpPr>
          <p:cNvPr id="406" name="Google Shape;406;p26"/>
          <p:cNvSpPr txBox="1"/>
          <p:nvPr/>
        </p:nvSpPr>
        <p:spPr>
          <a:xfrm>
            <a:off x="436600" y="3217825"/>
            <a:ext cx="71985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create one cluster column based on the following features: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Director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Cast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Country</a:t>
            </a:r>
            <a:endParaRPr sz="16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Rating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Listed in (genres)</a:t>
            </a:r>
            <a:endParaRPr sz="1600"/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7"/>
          <p:cNvSpPr txBox="1"/>
          <p:nvPr/>
        </p:nvSpPr>
        <p:spPr>
          <a:xfrm>
            <a:off x="261425" y="224125"/>
            <a:ext cx="846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Before clusters implementation, need to pre-process the data. So that we filtered data with following</a:t>
            </a:r>
            <a:r>
              <a:rPr lang="en" sz="1500"/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steps:</a:t>
            </a:r>
            <a:endParaRPr sz="1500"/>
          </a:p>
        </p:txBody>
      </p:sp>
      <p:sp>
        <p:nvSpPr>
          <p:cNvPr id="413" name="Google Shape;413;p27"/>
          <p:cNvSpPr txBox="1"/>
          <p:nvPr/>
        </p:nvSpPr>
        <p:spPr>
          <a:xfrm>
            <a:off x="261425" y="513495"/>
            <a:ext cx="233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1. Removing Stop words</a:t>
            </a:r>
            <a:endParaRPr sz="1600"/>
          </a:p>
        </p:txBody>
      </p:sp>
      <p:sp>
        <p:nvSpPr>
          <p:cNvPr id="414" name="Google Shape;414;p27"/>
          <p:cNvSpPr txBox="1"/>
          <p:nvPr/>
        </p:nvSpPr>
        <p:spPr>
          <a:xfrm>
            <a:off x="448225" y="686175"/>
            <a:ext cx="820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Stop words are common words like “the”, “and” and “but” do not carry much meaning on their own and are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often seen as noise in the data.</a:t>
            </a:r>
            <a:endParaRPr sz="1600"/>
          </a:p>
        </p:txBody>
      </p:sp>
      <p:sp>
        <p:nvSpPr>
          <p:cNvPr id="415" name="Google Shape;415;p27"/>
          <p:cNvSpPr txBox="1"/>
          <p:nvPr/>
        </p:nvSpPr>
        <p:spPr>
          <a:xfrm>
            <a:off x="261425" y="1084458"/>
            <a:ext cx="210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2. Lowercasing words</a:t>
            </a:r>
            <a:endParaRPr sz="1600"/>
          </a:p>
        </p:txBody>
      </p:sp>
      <p:sp>
        <p:nvSpPr>
          <p:cNvPr id="416" name="Google Shape;416;p27"/>
          <p:cNvSpPr txBox="1"/>
          <p:nvPr/>
        </p:nvSpPr>
        <p:spPr>
          <a:xfrm>
            <a:off x="460700" y="1333675"/>
            <a:ext cx="83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Lowercasing the words can also reduce the size of the vocabulary, which can make it easier to work with larger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texts or texts in languages with a high number of inflected forms.</a:t>
            </a:r>
            <a:endParaRPr sz="1600"/>
          </a:p>
        </p:txBody>
      </p:sp>
      <p:sp>
        <p:nvSpPr>
          <p:cNvPr id="417" name="Google Shape;417;p27"/>
          <p:cNvSpPr txBox="1"/>
          <p:nvPr/>
        </p:nvSpPr>
        <p:spPr>
          <a:xfrm>
            <a:off x="261425" y="1731980"/>
            <a:ext cx="239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3. Removing Punctuation</a:t>
            </a:r>
            <a:endParaRPr sz="1600"/>
          </a:p>
        </p:txBody>
      </p:sp>
      <p:sp>
        <p:nvSpPr>
          <p:cNvPr id="418" name="Google Shape;418;p27"/>
          <p:cNvSpPr txBox="1"/>
          <p:nvPr/>
        </p:nvSpPr>
        <p:spPr>
          <a:xfrm>
            <a:off x="448400" y="1980850"/>
            <a:ext cx="83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Punctuation marks like periods, commas, and exclamation points can add noise to the data and can sometimes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be treated as separate tokens, which can affect the performance of NLP models.</a:t>
            </a:r>
            <a:endParaRPr sz="1600"/>
          </a:p>
        </p:txBody>
      </p:sp>
      <p:sp>
        <p:nvSpPr>
          <p:cNvPr id="419" name="Google Shape;419;p27"/>
          <p:cNvSpPr txBox="1"/>
          <p:nvPr/>
        </p:nvSpPr>
        <p:spPr>
          <a:xfrm>
            <a:off x="261425" y="2379383"/>
            <a:ext cx="1296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4. Stemming</a:t>
            </a:r>
            <a:endParaRPr sz="1600"/>
          </a:p>
        </p:txBody>
      </p:sp>
      <p:sp>
        <p:nvSpPr>
          <p:cNvPr id="420" name="Google Shape;420;p27"/>
          <p:cNvSpPr txBox="1"/>
          <p:nvPr/>
        </p:nvSpPr>
        <p:spPr>
          <a:xfrm>
            <a:off x="454100" y="2628250"/>
            <a:ext cx="820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It is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used Snowball Stemmer to generate a meaningful word out of corpus of words.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For example, the words "run," "runs," "ran," and "running" are all different inflected forms of the same word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"run," and a stemmer can reduce them all to the base form "run."</a:t>
            </a:r>
            <a:endParaRPr sz="1600"/>
          </a:p>
        </p:txBody>
      </p:sp>
      <p:sp>
        <p:nvSpPr>
          <p:cNvPr id="421" name="Google Shape;421;p27"/>
          <p:cNvSpPr txBox="1"/>
          <p:nvPr/>
        </p:nvSpPr>
        <p:spPr>
          <a:xfrm>
            <a:off x="261425" y="3253462"/>
            <a:ext cx="519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5. Tokenization of corpus and Word vectorization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– TFIDF</a:t>
            </a:r>
            <a:endParaRPr sz="1600"/>
          </a:p>
        </p:txBody>
      </p:sp>
      <p:sp>
        <p:nvSpPr>
          <p:cNvPr id="422" name="Google Shape;422;p27"/>
          <p:cNvSpPr txBox="1"/>
          <p:nvPr/>
        </p:nvSpPr>
        <p:spPr>
          <a:xfrm>
            <a:off x="493375" y="3426775"/>
            <a:ext cx="8389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This is important in NLP tasks because most machine learning models expect numerical input and cannot work</a:t>
            </a:r>
            <a:r>
              <a:rPr lang="en" sz="1600"/>
              <a:t>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" sz="1250"/>
              <a:t>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raw text data directly. Word vectorization allows you to input the words into a machine learning model in a</a:t>
            </a:r>
            <a:r>
              <a:rPr lang="en" sz="1600"/>
              <a:t>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way that preserves the meaning and context of the words.</a:t>
            </a:r>
            <a:endParaRPr sz="1600"/>
          </a:p>
        </p:txBody>
      </p:sp>
      <p:sp>
        <p:nvSpPr>
          <p:cNvPr id="423" name="Google Shape;423;p27"/>
          <p:cNvSpPr txBox="1"/>
          <p:nvPr/>
        </p:nvSpPr>
        <p:spPr>
          <a:xfrm>
            <a:off x="261425" y="4128431"/>
            <a:ext cx="313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6. Dimensionality reduction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– PCA</a:t>
            </a:r>
            <a:endParaRPr sz="1600"/>
          </a:p>
        </p:txBody>
      </p:sp>
      <p:sp>
        <p:nvSpPr>
          <p:cNvPr id="424" name="Google Shape;424;p27"/>
          <p:cNvSpPr txBox="1"/>
          <p:nvPr/>
        </p:nvSpPr>
        <p:spPr>
          <a:xfrm>
            <a:off x="438500" y="4377300"/>
            <a:ext cx="8389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Dimensionality reduction is the process of reducing the number of features or dimensions in a dataset while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preserving as much information as possible. As high-dimensional datasets can be difficult to work with and can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sometimes suffer from the curse of dimensionality.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/>
          <p:nvPr/>
        </p:nvSpPr>
        <p:spPr>
          <a:xfrm>
            <a:off x="525925" y="245025"/>
            <a:ext cx="4342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Principle Component Analysis:</a:t>
            </a:r>
            <a:endParaRPr/>
          </a:p>
        </p:txBody>
      </p:sp>
      <p:sp>
        <p:nvSpPr>
          <p:cNvPr id="431" name="Google Shape;431;p28"/>
          <p:cNvSpPr txBox="1"/>
          <p:nvPr/>
        </p:nvSpPr>
        <p:spPr>
          <a:xfrm>
            <a:off x="373525" y="3780425"/>
            <a:ext cx="83520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As you can see that 100% of the variance is explained by about ~7500 components.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Also, more than 80% of the variance is explained just by 3000 components.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Hence to simplify the model, and reduce dimensionality, we take top 3000 components, which will still be able to capture more than 80% of variance</a:t>
            </a:r>
            <a:r>
              <a:rPr lang="en" sz="1700"/>
              <a:t>.</a:t>
            </a:r>
            <a:endParaRPr sz="1500"/>
          </a:p>
        </p:txBody>
      </p:sp>
      <p:pic>
        <p:nvPicPr>
          <p:cNvPr id="432" name="Google Shape;4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50" y="592775"/>
            <a:ext cx="5537475" cy="30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/>
        </p:nvSpPr>
        <p:spPr>
          <a:xfrm>
            <a:off x="638251" y="216704"/>
            <a:ext cx="273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K-Means Clustering:</a:t>
            </a:r>
            <a:endParaRPr sz="1500"/>
          </a:p>
        </p:txBody>
      </p:sp>
      <p:sp>
        <p:nvSpPr>
          <p:cNvPr id="439" name="Google Shape;439;p29"/>
          <p:cNvSpPr txBox="1"/>
          <p:nvPr/>
        </p:nvSpPr>
        <p:spPr>
          <a:xfrm>
            <a:off x="638251" y="593472"/>
            <a:ext cx="7873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156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Visualizing the elbow curve and Silhouette score to decide on the optimal number of clusters for K-means clustering algorithm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/>
          </a:p>
        </p:txBody>
      </p:sp>
      <p:sp>
        <p:nvSpPr>
          <p:cNvPr id="440" name="Google Shape;440;p29"/>
          <p:cNvSpPr txBox="1"/>
          <p:nvPr/>
        </p:nvSpPr>
        <p:spPr>
          <a:xfrm>
            <a:off x="638250" y="3948475"/>
            <a:ext cx="3919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sum of squared errors between each</a:t>
            </a:r>
            <a:r>
              <a:rPr lang="en" sz="1500"/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point and the centroid in a cluster decreases</a:t>
            </a:r>
            <a:r>
              <a:rPr lang="en" sz="1500"/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with the increase in the number of clusters.</a:t>
            </a:r>
            <a:endParaRPr sz="1500"/>
          </a:p>
        </p:txBody>
      </p:sp>
      <p:sp>
        <p:nvSpPr>
          <p:cNvPr id="441" name="Google Shape;441;p29"/>
          <p:cNvSpPr txBox="1"/>
          <p:nvPr/>
        </p:nvSpPr>
        <p:spPr>
          <a:xfrm>
            <a:off x="4958975" y="3948475"/>
            <a:ext cx="3675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highest Silhouette score is obtained for</a:t>
            </a:r>
            <a:r>
              <a:rPr lang="en" sz="1500"/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5 clusters.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Building 5 clusters using the k-means clustering algorithm</a:t>
            </a:r>
            <a:r>
              <a:rPr lang="en" sz="1500"/>
              <a:t>.</a:t>
            </a:r>
            <a:endParaRPr sz="1300"/>
          </a:p>
        </p:txBody>
      </p:sp>
      <p:pic>
        <p:nvPicPr>
          <p:cNvPr id="442" name="Google Shape;4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050" y="1216108"/>
            <a:ext cx="3388401" cy="26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059" y="1227300"/>
            <a:ext cx="3464365" cy="26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0"/>
          <p:cNvSpPr txBox="1"/>
          <p:nvPr/>
        </p:nvSpPr>
        <p:spPr>
          <a:xfrm>
            <a:off x="844000" y="277682"/>
            <a:ext cx="241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K-Means clusters:</a:t>
            </a:r>
            <a:endParaRPr sz="1600"/>
          </a:p>
        </p:txBody>
      </p:sp>
      <p:sp>
        <p:nvSpPr>
          <p:cNvPr id="450" name="Google Shape;450;p30"/>
          <p:cNvSpPr txBox="1"/>
          <p:nvPr/>
        </p:nvSpPr>
        <p:spPr>
          <a:xfrm>
            <a:off x="767800" y="3924100"/>
            <a:ext cx="78831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Successfully built 5 clusters using the k-means clustering algorithm.</a:t>
            </a:r>
            <a:endParaRPr sz="1800"/>
          </a:p>
          <a:p>
            <a:pPr indent="-342900" lvl="0" marL="45720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cluster 0, 1 &amp; 4 highest number of count belong from Movie class.</a:t>
            </a:r>
            <a:endParaRPr sz="2000"/>
          </a:p>
          <a:p>
            <a:pPr indent="-342900" lvl="0" marL="45720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Cluster 3 build on TV shows.</a:t>
            </a:r>
            <a:endParaRPr sz="2000"/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51" name="Google Shape;4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661675"/>
            <a:ext cx="4753188" cy="31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1"/>
          <p:cNvSpPr txBox="1"/>
          <p:nvPr/>
        </p:nvSpPr>
        <p:spPr>
          <a:xfrm>
            <a:off x="612600" y="286275"/>
            <a:ext cx="215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Word cloud for country</a:t>
            </a:r>
            <a:endParaRPr sz="1800"/>
          </a:p>
        </p:txBody>
      </p:sp>
      <p:sp>
        <p:nvSpPr>
          <p:cNvPr id="458" name="Google Shape;458;p31"/>
          <p:cNvSpPr txBox="1"/>
          <p:nvPr/>
        </p:nvSpPr>
        <p:spPr>
          <a:xfrm>
            <a:off x="6292326" y="286275"/>
            <a:ext cx="205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Word cloud for genre</a:t>
            </a:r>
            <a:endParaRPr sz="1800"/>
          </a:p>
        </p:txBody>
      </p:sp>
      <p:sp>
        <p:nvSpPr>
          <p:cNvPr id="459" name="Google Shape;459;p31"/>
          <p:cNvSpPr txBox="1"/>
          <p:nvPr/>
        </p:nvSpPr>
        <p:spPr>
          <a:xfrm>
            <a:off x="3575401" y="286275"/>
            <a:ext cx="199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Word cloud for cast</a:t>
            </a:r>
            <a:endParaRPr sz="1800"/>
          </a:p>
        </p:txBody>
      </p:sp>
      <p:pic>
        <p:nvPicPr>
          <p:cNvPr id="460" name="Google Shape;4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37" y="579725"/>
            <a:ext cx="1626976" cy="8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37" y="1350618"/>
            <a:ext cx="1626976" cy="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383" y="2171051"/>
            <a:ext cx="1627030" cy="8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375" y="2970719"/>
            <a:ext cx="1627038" cy="8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437" y="3762402"/>
            <a:ext cx="1627012" cy="8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3660600" y="557900"/>
            <a:ext cx="1627073" cy="88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10800000">
            <a:off x="3660600" y="1353510"/>
            <a:ext cx="1627150" cy="88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60600" y="2237287"/>
            <a:ext cx="1627073" cy="88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60676" y="2819458"/>
            <a:ext cx="1627073" cy="88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60668" y="3703209"/>
            <a:ext cx="1627073" cy="88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39828" y="579725"/>
            <a:ext cx="1572598" cy="77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39825" y="1338643"/>
            <a:ext cx="1572601" cy="77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39825" y="2116822"/>
            <a:ext cx="1572601" cy="77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39892" y="2895003"/>
            <a:ext cx="1572601" cy="84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39898" y="3740984"/>
            <a:ext cx="1572601" cy="84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375200" y="295550"/>
            <a:ext cx="49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STEPS INVOLVED</a:t>
            </a:r>
            <a:r>
              <a:rPr lang="en" sz="2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/>
          </a:p>
        </p:txBody>
      </p:sp>
      <p:sp>
        <p:nvSpPr>
          <p:cNvPr id="289" name="Google Shape;289;p14"/>
          <p:cNvSpPr txBox="1"/>
          <p:nvPr/>
        </p:nvSpPr>
        <p:spPr>
          <a:xfrm>
            <a:off x="375201" y="901400"/>
            <a:ext cx="4196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Steps that significantly contribute towards</a:t>
            </a:r>
            <a:endParaRPr sz="18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achieving the results:</a:t>
            </a:r>
            <a:endParaRPr sz="1800"/>
          </a:p>
        </p:txBody>
      </p:sp>
      <p:sp>
        <p:nvSpPr>
          <p:cNvPr id="290" name="Google Shape;290;p14"/>
          <p:cNvSpPr txBox="1"/>
          <p:nvPr/>
        </p:nvSpPr>
        <p:spPr>
          <a:xfrm>
            <a:off x="542848" y="1695647"/>
            <a:ext cx="2647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 Defining Problem statement</a:t>
            </a:r>
            <a:endParaRPr sz="1600"/>
          </a:p>
          <a:p>
            <a:pPr indent="0" lvl="0" marL="0" marR="0" rtl="0" algn="l">
              <a:lnSpc>
                <a:spcPct val="121500"/>
              </a:lnSpc>
              <a:spcBef>
                <a:spcPts val="651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2. Understanding data</a:t>
            </a:r>
            <a:endParaRPr sz="1600"/>
          </a:p>
        </p:txBody>
      </p:sp>
      <p:sp>
        <p:nvSpPr>
          <p:cNvPr id="291" name="Google Shape;291;p14"/>
          <p:cNvSpPr txBox="1"/>
          <p:nvPr/>
        </p:nvSpPr>
        <p:spPr>
          <a:xfrm>
            <a:off x="542848" y="2320181"/>
            <a:ext cx="2442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 Exploratory data analysis</a:t>
            </a:r>
            <a:endParaRPr sz="1600"/>
          </a:p>
          <a:p>
            <a:pPr indent="0" lvl="0" marL="0" marR="0" rtl="0" algn="l">
              <a:lnSpc>
                <a:spcPct val="121500"/>
              </a:lnSpc>
              <a:spcBef>
                <a:spcPts val="654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4. Data Cleaning</a:t>
            </a:r>
            <a:endParaRPr sz="1600"/>
          </a:p>
        </p:txBody>
      </p:sp>
      <p:sp>
        <p:nvSpPr>
          <p:cNvPr id="292" name="Google Shape;292;p14"/>
          <p:cNvSpPr txBox="1"/>
          <p:nvPr/>
        </p:nvSpPr>
        <p:spPr>
          <a:xfrm>
            <a:off x="542848" y="2945708"/>
            <a:ext cx="28857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5. Textual Data preprocessing</a:t>
            </a:r>
            <a:endParaRPr sz="1600"/>
          </a:p>
          <a:p>
            <a:pPr indent="0" lvl="0" marL="0" marR="0" rtl="0" algn="l">
              <a:lnSpc>
                <a:spcPct val="121500"/>
              </a:lnSpc>
              <a:spcBef>
                <a:spcPts val="651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6. Clusters implementation</a:t>
            </a:r>
            <a:endParaRPr sz="1600"/>
          </a:p>
          <a:p>
            <a:pPr indent="0" lvl="0" marL="0" marR="0" rtl="0" algn="l">
              <a:lnSpc>
                <a:spcPct val="121750"/>
              </a:lnSpc>
              <a:spcBef>
                <a:spcPts val="699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7. Build Recommendation System</a:t>
            </a:r>
            <a:endParaRPr sz="1600"/>
          </a:p>
          <a:p>
            <a:pPr indent="0" lvl="0" marL="0" marR="0" rtl="0" algn="l">
              <a:lnSpc>
                <a:spcPct val="121500"/>
              </a:lnSpc>
              <a:spcBef>
                <a:spcPts val="653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8. Conclusions</a:t>
            </a:r>
            <a:endParaRPr sz="1600"/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450" y="1338780"/>
            <a:ext cx="5651149" cy="357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 txBox="1"/>
          <p:nvPr/>
        </p:nvSpPr>
        <p:spPr>
          <a:xfrm>
            <a:off x="435875" y="505375"/>
            <a:ext cx="51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Agglomerative Hierarchical Clustering:</a:t>
            </a:r>
            <a:endParaRPr sz="1600"/>
          </a:p>
        </p:txBody>
      </p:sp>
      <p:sp>
        <p:nvSpPr>
          <p:cNvPr id="481" name="Google Shape;481;p32"/>
          <p:cNvSpPr txBox="1"/>
          <p:nvPr/>
        </p:nvSpPr>
        <p:spPr>
          <a:xfrm>
            <a:off x="4900700" y="1519350"/>
            <a:ext cx="40491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143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Visualizing the dendrogram to decide on</a:t>
            </a:r>
            <a:r>
              <a:rPr lang="en" sz="1900"/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the optimal number of clusters for the</a:t>
            </a:r>
            <a:r>
              <a:rPr lang="en" sz="1900"/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agglomerative (hierarchical) clustering</a:t>
            </a:r>
            <a:r>
              <a:rPr lang="en" sz="1900"/>
              <a:t>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algorithm.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143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700"/>
              <a:t>At a distance of 4 units, 7 clusters can be</a:t>
            </a:r>
            <a:r>
              <a:rPr lang="en" sz="1900"/>
              <a:t> </a:t>
            </a:r>
            <a:r>
              <a:rPr lang="en" sz="1700"/>
              <a:t>built using the agglomerative clustering</a:t>
            </a:r>
            <a:r>
              <a:rPr lang="en" sz="1900"/>
              <a:t> </a:t>
            </a:r>
            <a:r>
              <a:rPr lang="en" sz="1700"/>
              <a:t>algorithm.</a:t>
            </a:r>
            <a:endParaRPr sz="1900"/>
          </a:p>
          <a:p>
            <a:pPr indent="0" lvl="0" marL="170688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70C0"/>
              </a:solidFill>
            </a:endParaRPr>
          </a:p>
        </p:txBody>
      </p:sp>
      <p:pic>
        <p:nvPicPr>
          <p:cNvPr id="482" name="Google Shape;4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00" y="1020850"/>
            <a:ext cx="4617399" cy="346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3"/>
          <p:cNvSpPr txBox="1"/>
          <p:nvPr/>
        </p:nvSpPr>
        <p:spPr>
          <a:xfrm>
            <a:off x="646950" y="276400"/>
            <a:ext cx="5796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Agglomerative Hierarchical clusters:</a:t>
            </a:r>
            <a:endParaRPr/>
          </a:p>
        </p:txBody>
      </p:sp>
      <p:sp>
        <p:nvSpPr>
          <p:cNvPr id="489" name="Google Shape;489;p33"/>
          <p:cNvSpPr txBox="1"/>
          <p:nvPr/>
        </p:nvSpPr>
        <p:spPr>
          <a:xfrm>
            <a:off x="522950" y="4078950"/>
            <a:ext cx="8202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Successfully built 7 clusters using the Agglomerative (hierarchical) clustering </a:t>
            </a:r>
            <a:r>
              <a:rPr lang="en" sz="1600"/>
              <a:t>algorithm.</a:t>
            </a:r>
            <a:endParaRPr sz="1600"/>
          </a:p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Highest number of datapoint build on cluster 0 &amp; 1.</a:t>
            </a:r>
            <a:endParaRPr sz="1600"/>
          </a:p>
        </p:txBody>
      </p:sp>
      <p:pic>
        <p:nvPicPr>
          <p:cNvPr id="490" name="Google Shape;4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75" y="647450"/>
            <a:ext cx="6944650" cy="3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4"/>
          <p:cNvSpPr txBox="1"/>
          <p:nvPr/>
        </p:nvSpPr>
        <p:spPr>
          <a:xfrm>
            <a:off x="5372850" y="305104"/>
            <a:ext cx="2478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Word cloud for genre</a:t>
            </a:r>
            <a:endParaRPr sz="1700"/>
          </a:p>
        </p:txBody>
      </p:sp>
      <p:sp>
        <p:nvSpPr>
          <p:cNvPr id="497" name="Google Shape;497;p34"/>
          <p:cNvSpPr txBox="1"/>
          <p:nvPr/>
        </p:nvSpPr>
        <p:spPr>
          <a:xfrm>
            <a:off x="838928" y="305104"/>
            <a:ext cx="26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Word cloud for country</a:t>
            </a:r>
            <a:endParaRPr sz="1700"/>
          </a:p>
        </p:txBody>
      </p:sp>
      <p:pic>
        <p:nvPicPr>
          <p:cNvPr id="498" name="Google Shape;4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13" y="830575"/>
            <a:ext cx="1518026" cy="78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14" y="1781188"/>
            <a:ext cx="1518049" cy="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314" y="2731800"/>
            <a:ext cx="1518049" cy="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325" y="3682426"/>
            <a:ext cx="1518026" cy="78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2175" y="830584"/>
            <a:ext cx="1518026" cy="78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2175" y="1781187"/>
            <a:ext cx="1518026" cy="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2175" y="2731775"/>
            <a:ext cx="1518022" cy="7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442125" y="56670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0</a:t>
            </a:r>
            <a:endParaRPr/>
          </a:p>
        </p:txBody>
      </p:sp>
      <p:sp>
        <p:nvSpPr>
          <p:cNvPr id="506" name="Google Shape;506;p34"/>
          <p:cNvSpPr txBox="1"/>
          <p:nvPr/>
        </p:nvSpPr>
        <p:spPr>
          <a:xfrm>
            <a:off x="442125" y="15443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1</a:t>
            </a:r>
            <a:endParaRPr/>
          </a:p>
        </p:txBody>
      </p:sp>
      <p:sp>
        <p:nvSpPr>
          <p:cNvPr id="507" name="Google Shape;507;p34"/>
          <p:cNvSpPr txBox="1"/>
          <p:nvPr/>
        </p:nvSpPr>
        <p:spPr>
          <a:xfrm>
            <a:off x="442125" y="2491900"/>
            <a:ext cx="103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2</a:t>
            </a:r>
            <a:endParaRPr/>
          </a:p>
        </p:txBody>
      </p:sp>
      <p:sp>
        <p:nvSpPr>
          <p:cNvPr id="508" name="Google Shape;508;p34"/>
          <p:cNvSpPr txBox="1"/>
          <p:nvPr/>
        </p:nvSpPr>
        <p:spPr>
          <a:xfrm>
            <a:off x="442125" y="34394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3</a:t>
            </a:r>
            <a:endParaRPr/>
          </a:p>
        </p:txBody>
      </p:sp>
      <p:sp>
        <p:nvSpPr>
          <p:cNvPr id="509" name="Google Shape;509;p34"/>
          <p:cNvSpPr txBox="1"/>
          <p:nvPr/>
        </p:nvSpPr>
        <p:spPr>
          <a:xfrm>
            <a:off x="2121650" y="566700"/>
            <a:ext cx="9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4</a:t>
            </a:r>
            <a:endParaRPr/>
          </a:p>
        </p:txBody>
      </p:sp>
      <p:sp>
        <p:nvSpPr>
          <p:cNvPr id="510" name="Google Shape;510;p34"/>
          <p:cNvSpPr txBox="1"/>
          <p:nvPr/>
        </p:nvSpPr>
        <p:spPr>
          <a:xfrm>
            <a:off x="2125975" y="1544350"/>
            <a:ext cx="74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5</a:t>
            </a:r>
            <a:endParaRPr/>
          </a:p>
        </p:txBody>
      </p:sp>
      <p:sp>
        <p:nvSpPr>
          <p:cNvPr id="511" name="Google Shape;511;p34"/>
          <p:cNvSpPr txBox="1"/>
          <p:nvPr/>
        </p:nvSpPr>
        <p:spPr>
          <a:xfrm>
            <a:off x="2125994" y="24955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6</a:t>
            </a:r>
            <a:endParaRPr/>
          </a:p>
        </p:txBody>
      </p:sp>
      <p:pic>
        <p:nvPicPr>
          <p:cNvPr id="512" name="Google Shape;51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9800" y="830575"/>
            <a:ext cx="1518100" cy="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79850" y="1781200"/>
            <a:ext cx="1518000" cy="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79850" y="2745338"/>
            <a:ext cx="1518000" cy="7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79850" y="3682425"/>
            <a:ext cx="1518000" cy="7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50250" y="830588"/>
            <a:ext cx="1517992" cy="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50225" y="1781175"/>
            <a:ext cx="1518049" cy="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50225" y="2745325"/>
            <a:ext cx="1518041" cy="7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4"/>
          <p:cNvSpPr txBox="1"/>
          <p:nvPr/>
        </p:nvSpPr>
        <p:spPr>
          <a:xfrm>
            <a:off x="4785525" y="56670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0</a:t>
            </a:r>
            <a:endParaRPr/>
          </a:p>
        </p:txBody>
      </p:sp>
      <p:sp>
        <p:nvSpPr>
          <p:cNvPr id="520" name="Google Shape;520;p34"/>
          <p:cNvSpPr txBox="1"/>
          <p:nvPr/>
        </p:nvSpPr>
        <p:spPr>
          <a:xfrm>
            <a:off x="4785525" y="15443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1</a:t>
            </a:r>
            <a:endParaRPr/>
          </a:p>
        </p:txBody>
      </p:sp>
      <p:sp>
        <p:nvSpPr>
          <p:cNvPr id="521" name="Google Shape;521;p34"/>
          <p:cNvSpPr txBox="1"/>
          <p:nvPr/>
        </p:nvSpPr>
        <p:spPr>
          <a:xfrm>
            <a:off x="4785525" y="2491900"/>
            <a:ext cx="103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2</a:t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>
            <a:off x="4785525" y="34394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3</a:t>
            </a:r>
            <a:endParaRPr/>
          </a:p>
        </p:txBody>
      </p:sp>
      <p:sp>
        <p:nvSpPr>
          <p:cNvPr id="523" name="Google Shape;523;p34"/>
          <p:cNvSpPr txBox="1"/>
          <p:nvPr/>
        </p:nvSpPr>
        <p:spPr>
          <a:xfrm>
            <a:off x="6465050" y="566700"/>
            <a:ext cx="9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4</a:t>
            </a:r>
            <a:endParaRPr/>
          </a:p>
        </p:txBody>
      </p:sp>
      <p:sp>
        <p:nvSpPr>
          <p:cNvPr id="524" name="Google Shape;524;p34"/>
          <p:cNvSpPr txBox="1"/>
          <p:nvPr/>
        </p:nvSpPr>
        <p:spPr>
          <a:xfrm>
            <a:off x="6469375" y="1544350"/>
            <a:ext cx="74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5</a:t>
            </a:r>
            <a:endParaRPr/>
          </a:p>
        </p:txBody>
      </p:sp>
      <p:sp>
        <p:nvSpPr>
          <p:cNvPr id="525" name="Google Shape;525;p34"/>
          <p:cNvSpPr txBox="1"/>
          <p:nvPr/>
        </p:nvSpPr>
        <p:spPr>
          <a:xfrm>
            <a:off x="6469394" y="2495550"/>
            <a:ext cx="84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cluster 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5"/>
          <p:cNvSpPr txBox="1"/>
          <p:nvPr/>
        </p:nvSpPr>
        <p:spPr>
          <a:xfrm>
            <a:off x="571195" y="302302"/>
            <a:ext cx="34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Recommendation System:</a:t>
            </a:r>
            <a:endParaRPr sz="1600"/>
          </a:p>
        </p:txBody>
      </p:sp>
      <p:sp>
        <p:nvSpPr>
          <p:cNvPr id="532" name="Google Shape;532;p35"/>
          <p:cNvSpPr txBox="1"/>
          <p:nvPr/>
        </p:nvSpPr>
        <p:spPr>
          <a:xfrm>
            <a:off x="559003" y="712667"/>
            <a:ext cx="79338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can build a simple content-based recommender system based on the similarity of the</a:t>
            </a:r>
            <a:r>
              <a:rPr lang="en" sz="1600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movie/shows.</a:t>
            </a:r>
            <a:r>
              <a:rPr lang="en" sz="1600"/>
              <a:t> </a:t>
            </a:r>
            <a:endParaRPr sz="1600"/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a person has watched a show on Netflix, the recommender system must be able to recommend a</a:t>
            </a:r>
            <a:r>
              <a:rPr lang="en" sz="1600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list of similar</a:t>
            </a:r>
            <a:r>
              <a:rPr lang="en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shows that s/he likes.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 get the similarity score of the shows, we can use cosine similarity.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similarity between two vectors (A and B) is calculated by taking the dot product of the two</a:t>
            </a:r>
            <a:r>
              <a:rPr lang="en" sz="1600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vectors and dividing it by the magnitude value. We can simply</a:t>
            </a:r>
            <a:r>
              <a:rPr lang="en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say that the CS score of two vectors</a:t>
            </a:r>
            <a:r>
              <a:rPr lang="en" sz="1600"/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increases as the angle between them decreases.</a:t>
            </a:r>
            <a:endParaRPr sz="1600"/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50" y="2941375"/>
            <a:ext cx="2948050" cy="20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975" y="2941375"/>
            <a:ext cx="2724151" cy="20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950" y="2941375"/>
            <a:ext cx="2724151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6"/>
          <p:cNvSpPr txBox="1"/>
          <p:nvPr>
            <p:ph type="title"/>
          </p:nvPr>
        </p:nvSpPr>
        <p:spPr>
          <a:xfrm>
            <a:off x="224125" y="164350"/>
            <a:ext cx="8259600" cy="448200"/>
          </a:xfrm>
          <a:prstGeom prst="rect">
            <a:avLst/>
          </a:prstGeom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CONCLUSION: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42" name="Google Shape;542;p36"/>
          <p:cNvSpPr txBox="1"/>
          <p:nvPr>
            <p:ph idx="1" type="body"/>
          </p:nvPr>
        </p:nvSpPr>
        <p:spPr>
          <a:xfrm>
            <a:off x="164350" y="522950"/>
            <a:ext cx="8710800" cy="4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project, we worked on a text clustering problem wherein we had to classify/group the Netflix shows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certain clusters such that the shows within a cluster are similar to each other and the shows in different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clusters are dissimilar to each other.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contained about 7787 records, and 11 attributes. We began by dealing with the dataset's missing values and doing exploratory data analysis (EDA).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was decided to cluster the data based on the attributes: director, cast, country, genre, rating and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description. The values in these attributes were tokenized, preprocessed, and then vectorized using TFIDF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vectorizer.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TFIDF Vectorization, we created a total of 10000 attributes.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used Principal Component Analysis (PCA) to handle the curse of dimensionality. 3000 components were able to capture more than 80% of variance, and hence, the number of components were restricted to 3000.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first built clusters using the K-Means Clustering algorithm, and the optimal number of clusters came out to be 5. This was obtained through the elbow method and Silhouette score analysis.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clusters were built using the Agglomerative clustering algorithm, and the optimal number of clusters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 out to be 7. This was obtained after visualizing the dendrogram.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content-based recommender system was built using the similarity matrix obtained after using cosine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similarity. This recommender system will make 10 recommendations to the user based on the type of show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watched.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631250" y="413927"/>
            <a:ext cx="196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Project Goal:</a:t>
            </a:r>
            <a:endParaRPr sz="1700"/>
          </a:p>
        </p:txBody>
      </p:sp>
      <p:sp>
        <p:nvSpPr>
          <p:cNvPr id="300" name="Google Shape;300;p15"/>
          <p:cNvSpPr txBox="1"/>
          <p:nvPr/>
        </p:nvSpPr>
        <p:spPr>
          <a:xfrm>
            <a:off x="631250" y="841079"/>
            <a:ext cx="7086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goal of this project is to classify/group the Netflix shows into certain clusters such that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movie and TV shows that are in the same cluster/group should have similar properties</a:t>
            </a:r>
            <a:endParaRPr sz="1600"/>
          </a:p>
          <a:p>
            <a:pPr indent="0" lvl="0" marL="0" marR="0" rtl="0" algn="l">
              <a:lnSpc>
                <a:spcPct val="120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and/or features, while data points in different groups should have highly dissimilar</a:t>
            </a:r>
            <a:endParaRPr sz="1600"/>
          </a:p>
          <a:p>
            <a:pPr indent="0" lvl="0" marL="0" marR="0" rtl="0" algn="l">
              <a:lnSpc>
                <a:spcPct val="12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properties and/or features.</a:t>
            </a:r>
            <a:endParaRPr sz="1600"/>
          </a:p>
        </p:txBody>
      </p:sp>
      <p:sp>
        <p:nvSpPr>
          <p:cNvPr id="301" name="Google Shape;301;p15"/>
          <p:cNvSpPr txBox="1"/>
          <p:nvPr/>
        </p:nvSpPr>
        <p:spPr>
          <a:xfrm>
            <a:off x="631240" y="2194295"/>
            <a:ext cx="272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Problem Statement:</a:t>
            </a:r>
            <a:endParaRPr sz="1600"/>
          </a:p>
        </p:txBody>
      </p:sp>
      <p:sp>
        <p:nvSpPr>
          <p:cNvPr id="302" name="Google Shape;302;p15"/>
          <p:cNvSpPr txBox="1"/>
          <p:nvPr/>
        </p:nvSpPr>
        <p:spPr>
          <a:xfrm>
            <a:off x="642799" y="2652475"/>
            <a:ext cx="70869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Netflix is the world's largest online streaming service provider, with over 220 million</a:t>
            </a:r>
            <a:endParaRPr sz="16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subscribers as of 2022-Q2. It is crucial that they effectively cluster the shows that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are hosted on their platform in order to enhance the user experience, thereby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preventing subscriber churn.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able to understand the shows that are similar to each other and different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one another by creating clusters, which may be leveraged to offer the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consumers personalized show suggestions depending on their preferences.</a:t>
            </a:r>
            <a:endParaRPr sz="16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5"/>
          <p:cNvPicPr preferRelativeResize="0"/>
          <p:nvPr/>
        </p:nvPicPr>
        <p:blipFill rotWithShape="1">
          <a:blip r:embed="rId4">
            <a:alphaModFix/>
          </a:blip>
          <a:srcRect b="12117" l="23155" r="19825" t="12291"/>
          <a:stretch/>
        </p:blipFill>
        <p:spPr>
          <a:xfrm>
            <a:off x="7344500" y="2041900"/>
            <a:ext cx="1600256" cy="25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/>
          <p:nvPr/>
        </p:nvSpPr>
        <p:spPr>
          <a:xfrm>
            <a:off x="640994" y="294121"/>
            <a:ext cx="225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 PIPELINE:</a:t>
            </a:r>
            <a:endParaRPr sz="1600"/>
          </a:p>
        </p:txBody>
      </p:sp>
      <p:sp>
        <p:nvSpPr>
          <p:cNvPr id="310" name="Google Shape;310;p16"/>
          <p:cNvSpPr txBox="1"/>
          <p:nvPr/>
        </p:nvSpPr>
        <p:spPr>
          <a:xfrm>
            <a:off x="651662" y="659327"/>
            <a:ext cx="848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Analyze Data: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In this initial step we went to look for different features available and tried to understand the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data. During this stage, we looked for the shape of data, data types of each feature, statistical summary etc.</a:t>
            </a:r>
            <a:endParaRPr sz="1500"/>
          </a:p>
        </p:txBody>
      </p:sp>
      <p:sp>
        <p:nvSpPr>
          <p:cNvPr id="311" name="Google Shape;311;p16"/>
          <p:cNvSpPr txBox="1"/>
          <p:nvPr/>
        </p:nvSpPr>
        <p:spPr>
          <a:xfrm>
            <a:off x="651662" y="1155845"/>
            <a:ext cx="8266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EDA: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EDA or Exploratory Data Analysis is the critical process of performing the initial investigation on the</a:t>
            </a:r>
            <a:endParaRPr sz="1500"/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data. So, through this we have observed certain trends and dependencies and drawn certain conclusions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from the dataset that will be useful for further processing.</a:t>
            </a:r>
            <a:endParaRPr sz="1500"/>
          </a:p>
        </p:txBody>
      </p:sp>
      <p:sp>
        <p:nvSpPr>
          <p:cNvPr id="312" name="Google Shape;312;p16"/>
          <p:cNvSpPr txBox="1"/>
          <p:nvPr/>
        </p:nvSpPr>
        <p:spPr>
          <a:xfrm>
            <a:off x="651662" y="1888052"/>
            <a:ext cx="8063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 Cleaning: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Checked duplicated values present in the dataset. After that comes the null value and</a:t>
            </a:r>
            <a:endParaRPr sz="15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outlier detection and treatment. For the null values imputation we simply replace with empty string and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drop some of the null rows then analyze outlier and handling.</a:t>
            </a:r>
            <a:endParaRPr sz="1500"/>
          </a:p>
        </p:txBody>
      </p:sp>
      <p:sp>
        <p:nvSpPr>
          <p:cNvPr id="313" name="Google Shape;313;p16"/>
          <p:cNvSpPr txBox="1"/>
          <p:nvPr/>
        </p:nvSpPr>
        <p:spPr>
          <a:xfrm>
            <a:off x="651662" y="2619826"/>
            <a:ext cx="82590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Textual Data Preprocessing: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During this stage, cluster the data based on the attributes: director, cast,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country, genre, rating and description. Data preprocessing include Remove all stop words and punctuation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marks, convert all textual data to lowercase. Stemming to generate a meaningful word out of corpus of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words. Tokenization of corpus and Word vectorization. We used Principal Component Analysis (PCA) to</a:t>
            </a:r>
            <a:endParaRPr sz="15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handle the curse of dimensionality.</a:t>
            </a:r>
            <a:endParaRPr sz="1500"/>
          </a:p>
        </p:txBody>
      </p:sp>
      <p:sp>
        <p:nvSpPr>
          <p:cNvPr id="314" name="Google Shape;314;p16"/>
          <p:cNvSpPr txBox="1"/>
          <p:nvPr/>
        </p:nvSpPr>
        <p:spPr>
          <a:xfrm>
            <a:off x="651662" y="3793636"/>
            <a:ext cx="8214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Clusters Implementation: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Use K-Means and Agglomerative Hierarchical clustering algorithms to cluster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movies, obtain the optimal number of clusters using different techniques.</a:t>
            </a:r>
            <a:endParaRPr sz="1500"/>
          </a:p>
        </p:txBody>
      </p:sp>
      <p:sp>
        <p:nvSpPr>
          <p:cNvPr id="315" name="Google Shape;315;p16"/>
          <p:cNvSpPr txBox="1"/>
          <p:nvPr/>
        </p:nvSpPr>
        <p:spPr>
          <a:xfrm>
            <a:off x="651662" y="4266077"/>
            <a:ext cx="8337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Build Content Based Recommendation System: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A content-based recommender system was built using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similarity matrix obtained after using cosine similarity. This recommender system will display 10</a:t>
            </a:r>
            <a:endParaRPr sz="1500"/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recommendations to the user based on the type of movie/show they watched.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4591575" y="804650"/>
            <a:ext cx="351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 INFORMATION:</a:t>
            </a:r>
            <a:endParaRPr sz="1600"/>
          </a:p>
        </p:txBody>
      </p:sp>
      <p:sp>
        <p:nvSpPr>
          <p:cNvPr id="322" name="Google Shape;322;p17"/>
          <p:cNvSpPr txBox="1"/>
          <p:nvPr/>
        </p:nvSpPr>
        <p:spPr>
          <a:xfrm>
            <a:off x="395630" y="768604"/>
            <a:ext cx="279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DATASET SUMMARY:</a:t>
            </a:r>
            <a:endParaRPr sz="1600"/>
          </a:p>
        </p:txBody>
      </p:sp>
      <p:sp>
        <p:nvSpPr>
          <p:cNvPr id="323" name="Google Shape;323;p17"/>
          <p:cNvSpPr txBox="1"/>
          <p:nvPr/>
        </p:nvSpPr>
        <p:spPr>
          <a:xfrm>
            <a:off x="490250" y="1253175"/>
            <a:ext cx="3151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This dataset consist of movie and</a:t>
            </a:r>
            <a:endParaRPr sz="1500"/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TV shows available on Netflix till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2020.</a:t>
            </a:r>
            <a:endParaRPr sz="1500"/>
          </a:p>
        </p:txBody>
      </p:sp>
      <p:sp>
        <p:nvSpPr>
          <p:cNvPr id="324" name="Google Shape;324;p17"/>
          <p:cNvSpPr txBox="1"/>
          <p:nvPr/>
        </p:nvSpPr>
        <p:spPr>
          <a:xfrm>
            <a:off x="4667758" y="1291787"/>
            <a:ext cx="3516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 Id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Unique ID for every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Type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Identifier -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Title of the Movie/Show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4667758" y="1992827"/>
            <a:ext cx="4505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Director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Director of the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Cast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Actors involved in the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Country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Country where the Movie/Show was produced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Date Added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Date it was added on Netflix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Release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Year : Actual Release year of the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9916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Rating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TV Rating of the Movie/Show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Duration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Total Duration - in minutes or number of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seasons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490250" y="1984950"/>
            <a:ext cx="3028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dataset contained about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7787 records and 12 attributes.</a:t>
            </a:r>
            <a:endParaRPr sz="1500"/>
          </a:p>
        </p:txBody>
      </p:sp>
      <p:sp>
        <p:nvSpPr>
          <p:cNvPr id="327" name="Google Shape;327;p17"/>
          <p:cNvSpPr txBox="1"/>
          <p:nvPr/>
        </p:nvSpPr>
        <p:spPr>
          <a:xfrm>
            <a:off x="522400" y="2533850"/>
            <a:ext cx="3028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Most of the features are Present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in textual format.</a:t>
            </a:r>
            <a:endParaRPr sz="1500"/>
          </a:p>
        </p:txBody>
      </p:sp>
      <p:sp>
        <p:nvSpPr>
          <p:cNvPr id="328" name="Google Shape;328;p17"/>
          <p:cNvSpPr txBox="1"/>
          <p:nvPr/>
        </p:nvSpPr>
        <p:spPr>
          <a:xfrm>
            <a:off x="535300" y="3082475"/>
            <a:ext cx="3028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Dataset contains two type of</a:t>
            </a:r>
            <a:endParaRPr sz="1500"/>
          </a:p>
          <a:p>
            <a:pPr indent="0" lvl="0" marL="0" marR="0" rtl="0" algn="l">
              <a:lnSpc>
                <a:spcPct val="11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content one is Movie and another</a:t>
            </a:r>
            <a:endParaRPr sz="15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one is TV show.</a:t>
            </a:r>
            <a:endParaRPr sz="1500"/>
          </a:p>
        </p:txBody>
      </p:sp>
      <p:sp>
        <p:nvSpPr>
          <p:cNvPr id="329" name="Google Shape;329;p17"/>
          <p:cNvSpPr txBox="1"/>
          <p:nvPr/>
        </p:nvSpPr>
        <p:spPr>
          <a:xfrm>
            <a:off x="4667758" y="3913702"/>
            <a:ext cx="325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Listed In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Genre</a:t>
            </a:r>
            <a:endParaRPr sz="15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Description 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The Summary description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30" name="Google Shape;330;p17"/>
          <p:cNvCxnSpPr/>
          <p:nvPr/>
        </p:nvCxnSpPr>
        <p:spPr>
          <a:xfrm>
            <a:off x="3921900" y="873900"/>
            <a:ext cx="0" cy="36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50" y="864825"/>
            <a:ext cx="3015251" cy="17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50" y="2829725"/>
            <a:ext cx="3015251" cy="18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/>
          <p:nvPr/>
        </p:nvSpPr>
        <p:spPr>
          <a:xfrm>
            <a:off x="454150" y="397750"/>
            <a:ext cx="321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Null Values Treatment:</a:t>
            </a:r>
            <a:endParaRPr sz="1700"/>
          </a:p>
        </p:txBody>
      </p:sp>
      <p:sp>
        <p:nvSpPr>
          <p:cNvPr id="339" name="Google Shape;339;p18"/>
          <p:cNvSpPr txBox="1"/>
          <p:nvPr/>
        </p:nvSpPr>
        <p:spPr>
          <a:xfrm>
            <a:off x="3672850" y="720850"/>
            <a:ext cx="5215500" cy="4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Char char="●"/>
            </a:pPr>
            <a:r>
              <a:rPr lang="en" sz="1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•Null values present in the director, cast, </a:t>
            </a:r>
            <a:r>
              <a:rPr lang="en" sz="1500">
                <a:solidFill>
                  <a:srgbClr val="0070C0"/>
                </a:solidFill>
              </a:rPr>
              <a:t>country, date_added and rating column.</a:t>
            </a:r>
            <a:endParaRPr sz="1500">
              <a:solidFill>
                <a:srgbClr val="0070C0"/>
              </a:solidFill>
            </a:endParaRPr>
          </a:p>
          <a:p>
            <a:pPr indent="-323850" lvl="0" marL="45720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Char char="●"/>
            </a:pPr>
            <a:r>
              <a:rPr lang="en" sz="1500">
                <a:solidFill>
                  <a:srgbClr val="0070C0"/>
                </a:solidFill>
              </a:rPr>
              <a:t>All the data that we have is related to each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specific movie. So, we can't impute any null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values with using any method. Also, we don't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want to lose any data since the data size is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small for that reason.</a:t>
            </a:r>
            <a:endParaRPr sz="1500">
              <a:solidFill>
                <a:srgbClr val="0070C0"/>
              </a:solidFill>
            </a:endParaRPr>
          </a:p>
          <a:p>
            <a:pPr indent="-323850" lvl="0" marL="45720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Char char="●"/>
            </a:pPr>
            <a:r>
              <a:rPr lang="en" sz="1500">
                <a:solidFill>
                  <a:srgbClr val="0070C0"/>
                </a:solidFill>
              </a:rPr>
              <a:t>The null values in the director, cast, and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country attributes can be replaced with 'empty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String’.</a:t>
            </a:r>
            <a:endParaRPr sz="1500">
              <a:solidFill>
                <a:srgbClr val="0070C0"/>
              </a:solidFill>
            </a:endParaRPr>
          </a:p>
          <a:p>
            <a:pPr indent="-323850" lvl="0" marL="45720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Char char="●"/>
            </a:pPr>
            <a:r>
              <a:rPr lang="en" sz="1500">
                <a:solidFill>
                  <a:srgbClr val="0070C0"/>
                </a:solidFill>
              </a:rPr>
              <a:t>Small amount of null value percentage present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in rating and date_added column, if we drop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these nan values it will not affect that much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while building the model. So, we simply drop</a:t>
            </a:r>
            <a:r>
              <a:rPr lang="en" sz="1700"/>
              <a:t> </a:t>
            </a:r>
            <a:r>
              <a:rPr lang="en" sz="1500">
                <a:solidFill>
                  <a:srgbClr val="0070C0"/>
                </a:solidFill>
              </a:rPr>
              <a:t>the nan value present in rating and date_added columns.</a:t>
            </a:r>
            <a:endParaRPr sz="1500">
              <a:solidFill>
                <a:srgbClr val="0070C0"/>
              </a:solidFill>
            </a:endParaRPr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70C0"/>
              </a:solidFill>
            </a:endParaRPr>
          </a:p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9"/>
          <p:cNvSpPr txBox="1"/>
          <p:nvPr/>
        </p:nvSpPr>
        <p:spPr>
          <a:xfrm>
            <a:off x="398068" y="365167"/>
            <a:ext cx="549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 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(Type Column)</a:t>
            </a:r>
            <a:endParaRPr/>
          </a:p>
        </p:txBody>
      </p:sp>
      <p:sp>
        <p:nvSpPr>
          <p:cNvPr id="346" name="Google Shape;346;p19"/>
          <p:cNvSpPr txBox="1"/>
          <p:nvPr/>
        </p:nvSpPr>
        <p:spPr>
          <a:xfrm>
            <a:off x="456675" y="4082275"/>
            <a:ext cx="7716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There are a greater number of count is Movie than TV Show.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500"/>
              <a:t>69% of data belong from Movie class and 31% of data belong from TV shows</a:t>
            </a:r>
            <a:r>
              <a:rPr lang="en" sz="1700"/>
              <a:t>.</a:t>
            </a:r>
            <a:endParaRPr sz="1500"/>
          </a:p>
        </p:txBody>
      </p:sp>
      <p:pic>
        <p:nvPicPr>
          <p:cNvPr id="347" name="Google Shape;3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24" y="873900"/>
            <a:ext cx="7716000" cy="300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0"/>
          <p:cNvSpPr txBox="1"/>
          <p:nvPr/>
        </p:nvSpPr>
        <p:spPr>
          <a:xfrm>
            <a:off x="787298" y="238675"/>
            <a:ext cx="5725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 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(Director column)</a:t>
            </a:r>
            <a:endParaRPr/>
          </a:p>
        </p:txBody>
      </p:sp>
      <p:sp>
        <p:nvSpPr>
          <p:cNvPr id="354" name="Google Shape;354;p20"/>
          <p:cNvSpPr txBox="1"/>
          <p:nvPr/>
        </p:nvSpPr>
        <p:spPr>
          <a:xfrm>
            <a:off x="787300" y="3831125"/>
            <a:ext cx="7568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Alstair Fothergill directed highest shows in data list which is 3.</a:t>
            </a:r>
            <a:endParaRPr sz="1600"/>
          </a:p>
          <a:p>
            <a:pPr indent="-3175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/>
              <a:t>Raul Campos and Jan Suter together have directed 18 movies, higher than anyone in the</a:t>
            </a:r>
            <a:r>
              <a:rPr lang="en" sz="1800"/>
              <a:t> </a:t>
            </a:r>
            <a:r>
              <a:rPr lang="en" sz="1600"/>
              <a:t>dataset.</a:t>
            </a:r>
            <a:endParaRPr sz="1800"/>
          </a:p>
        </p:txBody>
      </p:sp>
      <p:pic>
        <p:nvPicPr>
          <p:cNvPr id="355" name="Google Shape;3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00" y="791300"/>
            <a:ext cx="7568098" cy="27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1"/>
          <p:cNvSpPr txBox="1"/>
          <p:nvPr/>
        </p:nvSpPr>
        <p:spPr>
          <a:xfrm>
            <a:off x="506577" y="372152"/>
            <a:ext cx="5448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EXPLORATORY DATA ANALYSIS: </a:t>
            </a:r>
            <a:r>
              <a:rPr lang="en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(Cast column)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465725" y="3939950"/>
            <a:ext cx="7886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Anupam Kher, Shahrukh Khan, Om Puri play highest number of role in the movies.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Takahiro Sakurai, Yuki Kaji, Daisuke Ono play highest role in the TV shows.</a:t>
            </a:r>
            <a:endParaRPr sz="1800"/>
          </a:p>
        </p:txBody>
      </p:sp>
      <p:pic>
        <p:nvPicPr>
          <p:cNvPr id="363" name="Google Shape;3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75" y="882675"/>
            <a:ext cx="7886402" cy="27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